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80" r:id="rId17"/>
    <p:sldId id="282" r:id="rId18"/>
  </p:sldIdLst>
  <p:sldSz cx="9144000" cy="5143500" type="screen16x9"/>
  <p:notesSz cx="6858000" cy="9144000"/>
  <p:embeddedFontLst>
    <p:embeddedFont>
      <p:font typeface="OCR A Extended" panose="02010509020102010303" pitchFamily="50" charset="0"/>
      <p:regular r:id="rId20"/>
    </p:embeddedFont>
    <p:embeddedFont>
      <p:font typeface="Lora" panose="020B0604020202020204" charset="0"/>
      <p:regular r:id="rId21"/>
      <p:bold r:id="rId22"/>
      <p:italic r:id="rId23"/>
      <p:boldItalic r:id="rId24"/>
    </p:embeddedFont>
    <p:embeddedFont>
      <p:font typeface="Quattrocento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FDB"/>
    <a:srgbClr val="FFCC00"/>
    <a:srgbClr val="E99807"/>
    <a:srgbClr val="FFCC66"/>
    <a:srgbClr val="99FF33"/>
    <a:srgbClr val="FFD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3CBFD7-A840-4C9F-9FCD-FC35A87147F0}">
  <a:tblStyle styleId="{FA3CBFD7-A840-4C9F-9FCD-FC35A8714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50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3567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02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62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58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737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875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52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05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373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16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02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43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70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16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829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4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136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68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DE/Ho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311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atasf.org/opendat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istorrent.testroots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htorrent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verpass-turbo.e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vigen.com/spurious-correlation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aggle.com/datase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data.fivethirtyeight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box.google.com/dataset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78932" y="1463040"/>
            <a:ext cx="6678431" cy="1682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>
                <a:latin typeface="OCR A Extended" panose="02010509020102010303" pitchFamily="50" charset="0"/>
              </a:rPr>
              <a:t>Data </a:t>
            </a:r>
            <a:r>
              <a:rPr lang="de-DE" sz="3200" dirty="0" err="1">
                <a:latin typeface="OCR A Extended" panose="02010509020102010303" pitchFamily="50" charset="0"/>
              </a:rPr>
              <a:t>everywhere</a:t>
            </a:r>
            <a:endParaRPr sz="3200" dirty="0">
              <a:latin typeface="OCR A Extended" panose="02010509020102010303" pitchFamily="50" charset="0"/>
            </a:endParaRPr>
          </a:p>
        </p:txBody>
      </p:sp>
      <p:grpSp>
        <p:nvGrpSpPr>
          <p:cNvPr id="62" name="Shape 62"/>
          <p:cNvGrpSpPr/>
          <p:nvPr/>
        </p:nvGrpSpPr>
        <p:grpSpPr>
          <a:xfrm>
            <a:off x="1291001" y="3511424"/>
            <a:ext cx="215966" cy="342399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8341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CR A Extended" panose="02010509020102010303" pitchFamily="50" charset="0"/>
              </a:rPr>
              <a:t>Deutscher Wetterdienst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</a:t>
            </a:r>
            <a:r>
              <a:rPr lang="de-DE" sz="1600" dirty="0">
                <a:latin typeface="OCR A Extended" panose="02010509020102010303" pitchFamily="50" charset="0"/>
                <a:hlinkClick r:id="rId3"/>
              </a:rPr>
              <a:t>https://www.dwd.de/DE/Home</a:t>
            </a: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1EFD6DB-45BA-46E9-8447-093C8CD25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69" y="1404383"/>
            <a:ext cx="3617778" cy="34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6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8341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CR A Extended" panose="02010509020102010303" pitchFamily="50" charset="0"/>
              </a:rPr>
              <a:t>Open311 / </a:t>
            </a:r>
            <a:r>
              <a:rPr lang="de-DE" sz="2600" dirty="0" err="1">
                <a:latin typeface="OCR A Extended" panose="02010509020102010303" pitchFamily="50" charset="0"/>
              </a:rPr>
              <a:t>OpenData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</a:t>
            </a:r>
            <a:r>
              <a:rPr lang="de-DE" sz="1600" dirty="0">
                <a:latin typeface="OCR A Extended" panose="02010509020102010303" pitchFamily="50" charset="0"/>
                <a:hlinkClick r:id="rId3"/>
              </a:rPr>
              <a:t>https://wiki.open311.org/</a:t>
            </a: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url: </a:t>
            </a:r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  <a:hlinkClick r:id="rId4"/>
              </a:rPr>
              <a:t>https://datasf.org/opendata/</a:t>
            </a: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EFAAC41-213E-4FAD-B9EC-64C051EF1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91" y="1411392"/>
            <a:ext cx="3594752" cy="33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8341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 err="1">
                <a:latin typeface="OCR A Extended" panose="02010509020102010303" pitchFamily="50" charset="0"/>
              </a:rPr>
              <a:t>Github</a:t>
            </a:r>
            <a:r>
              <a:rPr lang="de-DE" sz="2600" dirty="0">
                <a:latin typeface="OCR A Extended" panose="02010509020102010303" pitchFamily="50" charset="0"/>
              </a:rPr>
              <a:t> </a:t>
            </a:r>
            <a:r>
              <a:rPr lang="de-DE" sz="2600" dirty="0" err="1">
                <a:latin typeface="OCR A Extended" panose="02010509020102010303" pitchFamily="50" charset="0"/>
              </a:rPr>
              <a:t>Rdataset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https://github.com/vincentarelbundock/Rdatasets</a:t>
            </a: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AF7DAE6-FD08-482F-94C5-C53B950B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46" y="1485610"/>
            <a:ext cx="3739280" cy="33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4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8341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CR A Extended" panose="02010509020102010303" pitchFamily="50" charset="0"/>
              </a:rPr>
              <a:t>Software Dataset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http://promise.site.uottawa.ca/SERepository/datasets-page.html</a:t>
            </a: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0F1B1C-9D71-4D0B-AE77-663EDC35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58" y="1436405"/>
            <a:ext cx="3775798" cy="355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8341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CR A Extended" panose="02010509020102010303" pitchFamily="50" charset="0"/>
              </a:rPr>
              <a:t>Travis </a:t>
            </a:r>
            <a:r>
              <a:rPr lang="de-DE" sz="2600" dirty="0" err="1">
                <a:latin typeface="OCR A Extended" panose="02010509020102010303" pitchFamily="50" charset="0"/>
              </a:rPr>
              <a:t>Torrent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</a:t>
            </a:r>
            <a:r>
              <a:rPr lang="de-DE" sz="1600" dirty="0">
                <a:latin typeface="OCR A Extended" panose="02010509020102010303" pitchFamily="50" charset="0"/>
                <a:hlinkClick r:id="rId3"/>
              </a:rPr>
              <a:t>https://travistorrent.testroots.org/</a:t>
            </a: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325D098-7EC6-4587-A821-123A7D020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58" y="1369729"/>
            <a:ext cx="3799794" cy="35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6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8341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 err="1">
                <a:latin typeface="OCR A Extended" panose="02010509020102010303" pitchFamily="50" charset="0"/>
              </a:rPr>
              <a:t>Github</a:t>
            </a:r>
            <a:r>
              <a:rPr lang="de-DE" sz="2600" dirty="0">
                <a:latin typeface="OCR A Extended" panose="02010509020102010303" pitchFamily="50" charset="0"/>
              </a:rPr>
              <a:t> </a:t>
            </a:r>
            <a:r>
              <a:rPr lang="de-DE" sz="2600" dirty="0" err="1">
                <a:latin typeface="OCR A Extended" panose="02010509020102010303" pitchFamily="50" charset="0"/>
              </a:rPr>
              <a:t>Torrent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</a:t>
            </a:r>
            <a:r>
              <a:rPr lang="de-DE" sz="1600" dirty="0">
                <a:latin typeface="OCR A Extended" panose="02010509020102010303" pitchFamily="50" charset="0"/>
                <a:hlinkClick r:id="rId3"/>
              </a:rPr>
              <a:t>http://ghtorrent.org/</a:t>
            </a: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90A72C-B4E0-4A17-92D9-79BC5236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91" y="1528364"/>
            <a:ext cx="3483428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8341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 err="1">
                <a:latin typeface="OCR A Extended" panose="02010509020102010303" pitchFamily="50" charset="0"/>
              </a:rPr>
              <a:t>Overpass</a:t>
            </a:r>
            <a:r>
              <a:rPr lang="de-DE" sz="2600" dirty="0">
                <a:latin typeface="OCR A Extended" panose="02010509020102010303" pitchFamily="50" charset="0"/>
              </a:rPr>
              <a:t> Turbo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E52EC8B1-1182-43AB-B10F-0BE03D2B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73" y="1391498"/>
            <a:ext cx="3699727" cy="3411485"/>
          </a:xfrm>
          <a:prstGeom prst="rect">
            <a:avLst/>
          </a:prstGeom>
        </p:spPr>
      </p:pic>
      <p:sp>
        <p:nvSpPr>
          <p:cNvPr id="10" name="Shape 356">
            <a:extLst>
              <a:ext uri="{FF2B5EF4-FFF2-40B4-BE49-F238E27FC236}">
                <a16:creationId xmlns:a16="http://schemas.microsoft.com/office/drawing/2014/main" id="{D7F3B739-EFA9-44D3-9137-22454D89C290}"/>
              </a:ext>
            </a:extLst>
          </p:cNvPr>
          <p:cNvSpPr txBox="1">
            <a:spLocks/>
          </p:cNvSpPr>
          <p:nvPr/>
        </p:nvSpPr>
        <p:spPr>
          <a:xfrm>
            <a:off x="4908618" y="1234375"/>
            <a:ext cx="4089331" cy="356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</a:t>
            </a:r>
            <a:r>
              <a:rPr lang="de-DE" sz="1600" dirty="0">
                <a:latin typeface="OCR A Extended" panose="02010509020102010303" pitchFamily="50" charset="0"/>
                <a:hlinkClick r:id="rId4"/>
              </a:rPr>
              <a:t>https://overpass-turbo.eu/</a:t>
            </a: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latin typeface="OCR A Extended" panose="02010509020102010303" pitchFamily="50" charset="0"/>
            </a:endParaRPr>
          </a:p>
          <a:p>
            <a:pPr marL="285750" indent="-285750"/>
            <a:r>
              <a:rPr lang="de-DE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Geo</a:t>
            </a:r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 Location 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3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8341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 err="1">
                <a:latin typeface="OCR A Extended" panose="02010509020102010303" pitchFamily="50" charset="0"/>
              </a:rPr>
              <a:t>Tylerfigen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Shape 356">
            <a:extLst>
              <a:ext uri="{FF2B5EF4-FFF2-40B4-BE49-F238E27FC236}">
                <a16:creationId xmlns:a16="http://schemas.microsoft.com/office/drawing/2014/main" id="{D7F3B739-EFA9-44D3-9137-22454D89C290}"/>
              </a:ext>
            </a:extLst>
          </p:cNvPr>
          <p:cNvSpPr txBox="1">
            <a:spLocks/>
          </p:cNvSpPr>
          <p:nvPr/>
        </p:nvSpPr>
        <p:spPr>
          <a:xfrm>
            <a:off x="4908618" y="1234375"/>
            <a:ext cx="4089331" cy="356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</a:t>
            </a:r>
            <a:r>
              <a:rPr lang="de-DE" sz="1600" dirty="0">
                <a:latin typeface="OCR A Extended" panose="02010509020102010303" pitchFamily="50" charset="0"/>
                <a:hlinkClick r:id="rId3"/>
              </a:rPr>
              <a:t>http://www.tylervigen.com/spurious-correlations</a:t>
            </a: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latin typeface="OCR A Extended" panose="02010509020102010303" pitchFamily="50" charset="0"/>
            </a:endParaRPr>
          </a:p>
          <a:p>
            <a:pPr marL="285750" indent="-285750"/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Oh man!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6F89FE-B6F3-4A04-A919-D43E701D7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58" y="1411392"/>
            <a:ext cx="3763259" cy="356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5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4975452" y="1556651"/>
            <a:ext cx="7200" cy="36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4884488" y="2387102"/>
            <a:ext cx="180000" cy="180000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395FFFA-2AC7-4563-A47A-F76069A79D1B}"/>
              </a:ext>
            </a:extLst>
          </p:cNvPr>
          <p:cNvSpPr txBox="1"/>
          <p:nvPr/>
        </p:nvSpPr>
        <p:spPr>
          <a:xfrm>
            <a:off x="5136091" y="2301452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OCR A Extended" panose="02010509020102010303" pitchFamily="50" charset="0"/>
              </a:rPr>
              <a:t>fivethirtyeight</a:t>
            </a:r>
            <a:endParaRPr lang="de-DE" sz="1000" dirty="0">
              <a:latin typeface="Quattrocento Sans" panose="020B0502050000020003" pitchFamily="34" charset="0"/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1924D9AE-C8F4-48AA-ACE1-1FE89E9A2861}"/>
              </a:ext>
            </a:extLst>
          </p:cNvPr>
          <p:cNvSpPr/>
          <p:nvPr/>
        </p:nvSpPr>
        <p:spPr>
          <a:xfrm>
            <a:off x="4883967" y="3219540"/>
            <a:ext cx="180000" cy="180000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D1F4D692-AD8E-4110-915F-919A8E8D81A5}"/>
              </a:ext>
            </a:extLst>
          </p:cNvPr>
          <p:cNvSpPr txBox="1"/>
          <p:nvPr/>
        </p:nvSpPr>
        <p:spPr>
          <a:xfrm>
            <a:off x="5136091" y="3155651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OCR A Extended" panose="02010509020102010303" pitchFamily="50" charset="0"/>
              </a:rPr>
              <a:t>Google Dataset Search</a:t>
            </a:r>
          </a:p>
        </p:txBody>
      </p:sp>
      <p:sp>
        <p:nvSpPr>
          <p:cNvPr id="12" name="Ellipse 11"/>
          <p:cNvSpPr/>
          <p:nvPr/>
        </p:nvSpPr>
        <p:spPr>
          <a:xfrm>
            <a:off x="4883967" y="1497122"/>
            <a:ext cx="180000" cy="180000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5093016" y="144725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OCR A Extended" panose="02010509020102010303" pitchFamily="50" charset="0"/>
              </a:rPr>
              <a:t>Kaggle</a:t>
            </a:r>
            <a:endParaRPr lang="de-DE" sz="1600" dirty="0">
              <a:latin typeface="Quattrocento Sans" panose="020B05020500000200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 err="1">
                <a:latin typeface="OCR A Extended" panose="02010509020102010303" pitchFamily="50" charset="0"/>
              </a:rPr>
              <a:t>Kaggle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86B87-AD09-4C24-AA20-8EE90701D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F7120E-6156-41EB-8513-144CA81BE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58" y="1464468"/>
            <a:ext cx="4063600" cy="3378994"/>
          </a:xfrm>
          <a:prstGeom prst="rect">
            <a:avLst/>
          </a:prstGeom>
        </p:spPr>
      </p:pic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5100638" y="1464467"/>
            <a:ext cx="3957637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OCR A Extended" panose="02010509020102010303" pitchFamily="50" charset="0"/>
              </a:rPr>
              <a:t>url: </a:t>
            </a:r>
            <a:r>
              <a:rPr lang="en-US" sz="1600" dirty="0">
                <a:latin typeface="OCR A Extended" panose="02010509020102010303" pitchFamily="50" charset="0"/>
                <a:hlinkClick r:id="rId4"/>
              </a:rPr>
              <a:t>www.kaggle.com/datasets</a:t>
            </a:r>
            <a:endParaRPr lang="en-US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sz="1600" dirty="0">
              <a:latin typeface="OCR A Extended" panose="02010509020102010303" pitchFamily="50" charset="0"/>
            </a:endParaRPr>
          </a:p>
          <a:p>
            <a:pPr marL="285750" indent="-285750"/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API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zum</a:t>
            </a:r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direkten</a:t>
            </a:r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 download</a:t>
            </a:r>
          </a:p>
          <a:p>
            <a:pPr marL="285750" indent="-285750"/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Kernels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zum</a:t>
            </a:r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abschauen</a:t>
            </a:r>
            <a:endParaRPr lang="en-US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teilweise</a:t>
            </a:r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)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gute</a:t>
            </a:r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Beschreibung</a:t>
            </a:r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 der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Daten</a:t>
            </a:r>
            <a:endParaRPr lang="en-US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Competitions von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einfach</a:t>
            </a:r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bis</a:t>
            </a:r>
            <a:r>
              <a:rPr lang="en-US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schwer</a:t>
            </a:r>
            <a:endParaRPr lang="en-US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 err="1">
                <a:latin typeface="OCR A Extended" panose="02010509020102010303" pitchFamily="50" charset="0"/>
              </a:rPr>
              <a:t>FiveThirtyEight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86B87-AD09-4C24-AA20-8EE90701D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</a:t>
            </a:r>
            <a:r>
              <a:rPr lang="de-DE" sz="1600" dirty="0">
                <a:latin typeface="OCR A Extended" panose="02010509020102010303" pitchFamily="50" charset="0"/>
                <a:hlinkClick r:id="rId3"/>
              </a:rPr>
              <a:t>https://fivethirtyeight.com/</a:t>
            </a: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  <a:hlinkClick r:id="rId4"/>
              </a:rPr>
              <a:t>https://data.fivethirtyeight.com/</a:t>
            </a: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latin typeface="OCR A Extended" panose="02010509020102010303" pitchFamily="50" charset="0"/>
            </a:endParaRPr>
          </a:p>
          <a:p>
            <a:pPr marL="285750" indent="-285750"/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Artikel zu verschiedenen Themen</a:t>
            </a:r>
          </a:p>
          <a:p>
            <a:pPr marL="285750" indent="-285750"/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Veröffentlichen die Daten hinter den Artikeln</a:t>
            </a:r>
          </a:p>
          <a:p>
            <a:pPr marL="285750" indent="-285750"/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Sehr divers von lustig bis Trump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638D52A-3C45-4036-83DD-2C2B643DA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46" y="1464467"/>
            <a:ext cx="3785813" cy="32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5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4143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CR A Extended" panose="02010509020102010303" pitchFamily="50" charset="0"/>
              </a:rPr>
              <a:t>Google Dataset Search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</a:t>
            </a:r>
            <a:r>
              <a:rPr lang="de-DE" sz="1600" dirty="0">
                <a:latin typeface="OCR A Extended" panose="02010509020102010303" pitchFamily="50" charset="0"/>
                <a:hlinkClick r:id="rId3"/>
              </a:rPr>
              <a:t>https://toolbox.google.com/datasetsearch</a:t>
            </a: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latin typeface="OCR A Extended" panose="02010509020102010303" pitchFamily="50" charset="0"/>
            </a:endParaRPr>
          </a:p>
          <a:p>
            <a:pPr marL="285750" indent="-285750"/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Naja halt ne </a:t>
            </a:r>
            <a:r>
              <a:rPr lang="de-DE" sz="1600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google</a:t>
            </a:r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 Suchmaschine für Datasets</a:t>
            </a:r>
          </a:p>
          <a:p>
            <a:pPr marL="285750" indent="-285750"/>
            <a:r>
              <a:rPr lang="de-DE" sz="1600" dirty="0">
                <a:solidFill>
                  <a:schemeClr val="tx1"/>
                </a:solidFill>
                <a:latin typeface="OCR A Extended" panose="02010509020102010303" pitchFamily="50" charset="0"/>
              </a:rPr>
              <a:t>Oftmals trotzdem noch Suche auf der jeweiligen Zielseite notwendig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801E74-8235-4476-9231-3BF9BF953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82" y="1506311"/>
            <a:ext cx="3943626" cy="32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6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4143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CR A Extended" panose="02010509020102010303" pitchFamily="50" charset="0"/>
              </a:rPr>
              <a:t>UCI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https://archive.ics.uci.edu/ml/datasets.html</a:t>
            </a:r>
          </a:p>
          <a:p>
            <a:pPr marL="0" indent="0">
              <a:buNone/>
            </a:pP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7CD12B0-2857-49BE-BDD9-1CF0B275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58" y="1464467"/>
            <a:ext cx="3723768" cy="34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5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4143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CR A Extended" panose="02010509020102010303" pitchFamily="50" charset="0"/>
              </a:rPr>
              <a:t>EU </a:t>
            </a:r>
            <a:r>
              <a:rPr lang="de-DE" sz="2600" dirty="0" err="1">
                <a:latin typeface="OCR A Extended" panose="02010509020102010303" pitchFamily="50" charset="0"/>
              </a:rPr>
              <a:t>OpenData</a:t>
            </a:r>
            <a:r>
              <a:rPr lang="de-DE" sz="2600" dirty="0">
                <a:latin typeface="OCR A Extended" panose="02010509020102010303" pitchFamily="50" charset="0"/>
              </a:rPr>
              <a:t> Portal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https://data.europa.eu</a:t>
            </a:r>
          </a:p>
          <a:p>
            <a:pPr marL="0" indent="0">
              <a:buNone/>
            </a:pP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609503-4C30-4E33-BBE5-39BA2E97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25" y="1464467"/>
            <a:ext cx="364953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4143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CR A Extended" panose="02010509020102010303" pitchFamily="50" charset="0"/>
              </a:rPr>
              <a:t>US Regierung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https://data.gov</a:t>
            </a:r>
          </a:p>
          <a:p>
            <a:pPr marL="0" indent="0">
              <a:buNone/>
            </a:pPr>
            <a:endParaRPr lang="de-DE" sz="16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DC081B-B534-4B02-A04B-DAA3B608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61" y="1411392"/>
            <a:ext cx="3654239" cy="33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8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8870" y="886012"/>
            <a:ext cx="441433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CR A Extended" panose="02010509020102010303" pitchFamily="50" charset="0"/>
              </a:rPr>
              <a:t>NIST</a:t>
            </a:r>
            <a:endParaRPr sz="2600" dirty="0">
              <a:latin typeface="OCR A Extended" panose="02010509020102010303" pitchFamily="50" charset="0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56">
            <a:extLst>
              <a:ext uri="{FF2B5EF4-FFF2-40B4-BE49-F238E27FC236}">
                <a16:creationId xmlns:a16="http://schemas.microsoft.com/office/drawing/2014/main" id="{AF2BE920-25B5-4B66-874E-341F3D57DF2C}"/>
              </a:ext>
            </a:extLst>
          </p:cNvPr>
          <p:cNvSpPr txBox="1">
            <a:spLocks/>
          </p:cNvSpPr>
          <p:nvPr/>
        </p:nvSpPr>
        <p:spPr>
          <a:xfrm>
            <a:off x="4786211" y="1464467"/>
            <a:ext cx="4251325" cy="33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OCR A Extended" panose="02010509020102010303" pitchFamily="50" charset="0"/>
              </a:rPr>
              <a:t>url: https://nist.gov/data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/>
            <a:endParaRPr lang="de-DE" sz="1600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6801FA3-B1D7-413F-91C6-3CE2CAC30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69" y="1464467"/>
            <a:ext cx="3662114" cy="32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21003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Office PowerPoint</Application>
  <PresentationFormat>Bildschirmpräsentation (16:9)</PresentationFormat>
  <Paragraphs>55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OCR A Extended</vt:lpstr>
      <vt:lpstr>Lora</vt:lpstr>
      <vt:lpstr>Arial</vt:lpstr>
      <vt:lpstr>Quattrocento Sans</vt:lpstr>
      <vt:lpstr>Viola template</vt:lpstr>
      <vt:lpstr>Data everywhere</vt:lpstr>
      <vt:lpstr>PowerPoint-Präsentation</vt:lpstr>
      <vt:lpstr>Kaggle</vt:lpstr>
      <vt:lpstr>FiveThirtyEight</vt:lpstr>
      <vt:lpstr>Google Dataset Search</vt:lpstr>
      <vt:lpstr>UCI</vt:lpstr>
      <vt:lpstr>EU OpenData Portal</vt:lpstr>
      <vt:lpstr>US Regierung</vt:lpstr>
      <vt:lpstr>NIST</vt:lpstr>
      <vt:lpstr>Deutscher Wetterdienst</vt:lpstr>
      <vt:lpstr>Open311 / OpenData</vt:lpstr>
      <vt:lpstr>Github Rdataset</vt:lpstr>
      <vt:lpstr>Software Dataset</vt:lpstr>
      <vt:lpstr>Travis Torrent</vt:lpstr>
      <vt:lpstr>Github Torrent</vt:lpstr>
      <vt:lpstr>Overpass Turbo</vt:lpstr>
      <vt:lpstr>Tylerfigen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Klassifikation von digialisierten Dokumenten durch Verwendung eines neuronalen Netzes</dc:title>
  <dc:creator>Tobias Velke - mediendesign</dc:creator>
  <cp:lastModifiedBy>Tobias Velke</cp:lastModifiedBy>
  <cp:revision>21</cp:revision>
  <dcterms:modified xsi:type="dcterms:W3CDTF">2018-11-17T16:57:12Z</dcterms:modified>
</cp:coreProperties>
</file>